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351" r:id="rId5"/>
    <p:sldId id="332" r:id="rId6"/>
    <p:sldId id="431" r:id="rId7"/>
    <p:sldId id="475" r:id="rId8"/>
    <p:sldId id="476" r:id="rId9"/>
    <p:sldId id="502" r:id="rId10"/>
    <p:sldId id="477" r:id="rId11"/>
    <p:sldId id="484" r:id="rId12"/>
    <p:sldId id="494" r:id="rId13"/>
    <p:sldId id="489" r:id="rId14"/>
    <p:sldId id="495" r:id="rId15"/>
    <p:sldId id="433" r:id="rId16"/>
    <p:sldId id="434" r:id="rId17"/>
    <p:sldId id="440" r:id="rId18"/>
    <p:sldId id="468" r:id="rId19"/>
    <p:sldId id="441" r:id="rId20"/>
    <p:sldId id="442" r:id="rId21"/>
    <p:sldId id="443" r:id="rId22"/>
    <p:sldId id="500" r:id="rId23"/>
    <p:sldId id="498" r:id="rId24"/>
    <p:sldId id="499" r:id="rId25"/>
    <p:sldId id="496" r:id="rId26"/>
    <p:sldId id="497" r:id="rId27"/>
    <p:sldId id="501" r:id="rId28"/>
    <p:sldId id="473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5347C1-BE67-41B9-A1EF-E897047F2CB7}" v="17" dt="2023-06-13T06:58:04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50" d="100"/>
          <a:sy n="150" d="100"/>
        </p:scale>
        <p:origin x="294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BA5347C1-BE67-41B9-A1EF-E897047F2CB7}"/>
    <pc:docChg chg="undo custSel addSld delSld modSld">
      <pc:chgData name="Stijn Weijermars" userId="2933e1d2-70ff-47b3-ad61-d61e32fda646" providerId="ADAL" clId="{BA5347C1-BE67-41B9-A1EF-E897047F2CB7}" dt="2023-06-13T07:20:28.966" v="258" actId="27636"/>
      <pc:docMkLst>
        <pc:docMk/>
      </pc:docMkLst>
      <pc:sldChg chg="addSp delSp modSp mod">
        <pc:chgData name="Stijn Weijermars" userId="2933e1d2-70ff-47b3-ad61-d61e32fda646" providerId="ADAL" clId="{BA5347C1-BE67-41B9-A1EF-E897047F2CB7}" dt="2023-06-13T06:38:33.370" v="6" actId="1076"/>
        <pc:sldMkLst>
          <pc:docMk/>
          <pc:sldMk cId="3958177516" sldId="351"/>
        </pc:sldMkLst>
        <pc:spChg chg="mod">
          <ac:chgData name="Stijn Weijermars" userId="2933e1d2-70ff-47b3-ad61-d61e32fda646" providerId="ADAL" clId="{BA5347C1-BE67-41B9-A1EF-E897047F2CB7}" dt="2023-06-13T06:38:06.560" v="2" actId="20577"/>
          <ac:spMkLst>
            <pc:docMk/>
            <pc:sldMk cId="3958177516" sldId="351"/>
            <ac:spMk id="3" creationId="{00000000-0000-0000-0000-000000000000}"/>
          </ac:spMkLst>
        </pc:spChg>
        <pc:spChg chg="mod">
          <ac:chgData name="Stijn Weijermars" userId="2933e1d2-70ff-47b3-ad61-d61e32fda646" providerId="ADAL" clId="{BA5347C1-BE67-41B9-A1EF-E897047F2CB7}" dt="2023-06-13T06:38:02.251" v="1" actId="20577"/>
          <ac:spMkLst>
            <pc:docMk/>
            <pc:sldMk cId="3958177516" sldId="351"/>
            <ac:spMk id="4" creationId="{00000000-0000-0000-0000-000000000000}"/>
          </ac:spMkLst>
        </pc:spChg>
        <pc:picChg chg="del">
          <ac:chgData name="Stijn Weijermars" userId="2933e1d2-70ff-47b3-ad61-d61e32fda646" providerId="ADAL" clId="{BA5347C1-BE67-41B9-A1EF-E897047F2CB7}" dt="2023-06-13T06:38:09.218" v="3" actId="478"/>
          <ac:picMkLst>
            <pc:docMk/>
            <pc:sldMk cId="3958177516" sldId="351"/>
            <ac:picMk id="5" creationId="{CC115C15-3702-DB96-F596-62291CF588ED}"/>
          </ac:picMkLst>
        </pc:picChg>
        <pc:picChg chg="add mod">
          <ac:chgData name="Stijn Weijermars" userId="2933e1d2-70ff-47b3-ad61-d61e32fda646" providerId="ADAL" clId="{BA5347C1-BE67-41B9-A1EF-E897047F2CB7}" dt="2023-06-13T06:38:33.370" v="6" actId="1076"/>
          <ac:picMkLst>
            <pc:docMk/>
            <pc:sldMk cId="3958177516" sldId="351"/>
            <ac:picMk id="1026" creationId="{FA46190D-E2C2-7E68-67B5-4E54FACCB158}"/>
          </ac:picMkLst>
        </pc:picChg>
      </pc:sldChg>
      <pc:sldChg chg="del">
        <pc:chgData name="Stijn Weijermars" userId="2933e1d2-70ff-47b3-ad61-d61e32fda646" providerId="ADAL" clId="{BA5347C1-BE67-41B9-A1EF-E897047F2CB7}" dt="2023-06-13T07:08:26.772" v="253" actId="47"/>
        <pc:sldMkLst>
          <pc:docMk/>
          <pc:sldMk cId="1700845963" sldId="426"/>
        </pc:sldMkLst>
      </pc:sldChg>
      <pc:sldChg chg="addSp delSp modSp mod">
        <pc:chgData name="Stijn Weijermars" userId="2933e1d2-70ff-47b3-ad61-d61e32fda646" providerId="ADAL" clId="{BA5347C1-BE67-41B9-A1EF-E897047F2CB7}" dt="2023-06-13T06:58:04.742" v="252" actId="1076"/>
        <pc:sldMkLst>
          <pc:docMk/>
          <pc:sldMk cId="3462590521" sldId="431"/>
        </pc:sldMkLst>
        <pc:spChg chg="mod">
          <ac:chgData name="Stijn Weijermars" userId="2933e1d2-70ff-47b3-ad61-d61e32fda646" providerId="ADAL" clId="{BA5347C1-BE67-41B9-A1EF-E897047F2CB7}" dt="2023-06-13T06:57:59.750" v="251" actId="20577"/>
          <ac:spMkLst>
            <pc:docMk/>
            <pc:sldMk cId="3462590521" sldId="431"/>
            <ac:spMk id="3" creationId="{6ACEEF13-B3F9-4D97-8F69-B327F6A16303}"/>
          </ac:spMkLst>
        </pc:spChg>
        <pc:picChg chg="del mod">
          <ac:chgData name="Stijn Weijermars" userId="2933e1d2-70ff-47b3-ad61-d61e32fda646" providerId="ADAL" clId="{BA5347C1-BE67-41B9-A1EF-E897047F2CB7}" dt="2023-06-13T06:52:35.212" v="29" actId="478"/>
          <ac:picMkLst>
            <pc:docMk/>
            <pc:sldMk cId="3462590521" sldId="431"/>
            <ac:picMk id="4" creationId="{F6F66985-6A0C-49F5-945B-2443BF192B41}"/>
          </ac:picMkLst>
        </pc:picChg>
        <pc:picChg chg="add mod">
          <ac:chgData name="Stijn Weijermars" userId="2933e1d2-70ff-47b3-ad61-d61e32fda646" providerId="ADAL" clId="{BA5347C1-BE67-41B9-A1EF-E897047F2CB7}" dt="2023-06-13T06:58:04.742" v="252" actId="1076"/>
          <ac:picMkLst>
            <pc:docMk/>
            <pc:sldMk cId="3462590521" sldId="431"/>
            <ac:picMk id="2050" creationId="{FA4B8645-42EC-6DF1-F923-29A67DA5EA22}"/>
          </ac:picMkLst>
        </pc:picChg>
      </pc:sldChg>
      <pc:sldChg chg="delSp modSp mod">
        <pc:chgData name="Stijn Weijermars" userId="2933e1d2-70ff-47b3-ad61-d61e32fda646" providerId="ADAL" clId="{BA5347C1-BE67-41B9-A1EF-E897047F2CB7}" dt="2023-06-13T07:20:05.960" v="256" actId="20577"/>
        <pc:sldMkLst>
          <pc:docMk/>
          <pc:sldMk cId="843734010" sldId="433"/>
        </pc:sldMkLst>
        <pc:spChg chg="del">
          <ac:chgData name="Stijn Weijermars" userId="2933e1d2-70ff-47b3-ad61-d61e32fda646" providerId="ADAL" clId="{BA5347C1-BE67-41B9-A1EF-E897047F2CB7}" dt="2023-06-13T06:41:12.822" v="8" actId="478"/>
          <ac:spMkLst>
            <pc:docMk/>
            <pc:sldMk cId="843734010" sldId="433"/>
            <ac:spMk id="10" creationId="{292982BF-443D-44C2-917C-5FBAF6D055CC}"/>
          </ac:spMkLst>
        </pc:spChg>
        <pc:spChg chg="mod">
          <ac:chgData name="Stijn Weijermars" userId="2933e1d2-70ff-47b3-ad61-d61e32fda646" providerId="ADAL" clId="{BA5347C1-BE67-41B9-A1EF-E897047F2CB7}" dt="2023-06-13T07:20:05.960" v="256" actId="20577"/>
          <ac:spMkLst>
            <pc:docMk/>
            <pc:sldMk cId="843734010" sldId="433"/>
            <ac:spMk id="14" creationId="{CD32BA77-42AD-45DD-BBB4-A6FF3572B3B5}"/>
          </ac:spMkLst>
        </pc:spChg>
      </pc:sldChg>
      <pc:sldChg chg="modSp mod">
        <pc:chgData name="Stijn Weijermars" userId="2933e1d2-70ff-47b3-ad61-d61e32fda646" providerId="ADAL" clId="{BA5347C1-BE67-41B9-A1EF-E897047F2CB7}" dt="2023-06-13T07:20:28.966" v="258" actId="27636"/>
        <pc:sldMkLst>
          <pc:docMk/>
          <pc:sldMk cId="2342401638" sldId="434"/>
        </pc:sldMkLst>
        <pc:spChg chg="mod">
          <ac:chgData name="Stijn Weijermars" userId="2933e1d2-70ff-47b3-ad61-d61e32fda646" providerId="ADAL" clId="{BA5347C1-BE67-41B9-A1EF-E897047F2CB7}" dt="2023-06-13T07:20:28.966" v="258" actId="27636"/>
          <ac:spMkLst>
            <pc:docMk/>
            <pc:sldMk cId="2342401638" sldId="434"/>
            <ac:spMk id="6" creationId="{A2662DB9-7520-429C-9FCB-334E8FF12990}"/>
          </ac:spMkLst>
        </pc:spChg>
      </pc:sldChg>
      <pc:sldChg chg="addSp delSp modSp mod">
        <pc:chgData name="Stijn Weijermars" userId="2933e1d2-70ff-47b3-ad61-d61e32fda646" providerId="ADAL" clId="{BA5347C1-BE67-41B9-A1EF-E897047F2CB7}" dt="2023-06-13T06:50:50.317" v="27" actId="14100"/>
        <pc:sldMkLst>
          <pc:docMk/>
          <pc:sldMk cId="3255380806" sldId="475"/>
        </pc:sldMkLst>
        <pc:spChg chg="mod">
          <ac:chgData name="Stijn Weijermars" userId="2933e1d2-70ff-47b3-ad61-d61e32fda646" providerId="ADAL" clId="{BA5347C1-BE67-41B9-A1EF-E897047F2CB7}" dt="2023-06-13T06:39:27.987" v="7" actId="120"/>
          <ac:spMkLst>
            <pc:docMk/>
            <pc:sldMk cId="3255380806" sldId="475"/>
            <ac:spMk id="2" creationId="{0B4F051A-83CE-4BDC-88BA-AB036E105DD2}"/>
          </ac:spMkLst>
        </pc:spChg>
        <pc:spChg chg="add mod">
          <ac:chgData name="Stijn Weijermars" userId="2933e1d2-70ff-47b3-ad61-d61e32fda646" providerId="ADAL" clId="{BA5347C1-BE67-41B9-A1EF-E897047F2CB7}" dt="2023-06-13T06:50:23.634" v="23" actId="478"/>
          <ac:spMkLst>
            <pc:docMk/>
            <pc:sldMk cId="3255380806" sldId="475"/>
            <ac:spMk id="10" creationId="{041CC12C-3C23-4A4C-AC3A-5F33312C9CF9}"/>
          </ac:spMkLst>
        </pc:spChg>
        <pc:picChg chg="del">
          <ac:chgData name="Stijn Weijermars" userId="2933e1d2-70ff-47b3-ad61-d61e32fda646" providerId="ADAL" clId="{BA5347C1-BE67-41B9-A1EF-E897047F2CB7}" dt="2023-06-13T06:50:23.634" v="23" actId="478"/>
          <ac:picMkLst>
            <pc:docMk/>
            <pc:sldMk cId="3255380806" sldId="475"/>
            <ac:picMk id="5" creationId="{25C3D614-DC0E-440E-B788-74463724405B}"/>
          </ac:picMkLst>
        </pc:picChg>
        <pc:picChg chg="add del">
          <ac:chgData name="Stijn Weijermars" userId="2933e1d2-70ff-47b3-ad61-d61e32fda646" providerId="ADAL" clId="{BA5347C1-BE67-41B9-A1EF-E897047F2CB7}" dt="2023-06-13T06:50:09.505" v="21" actId="22"/>
          <ac:picMkLst>
            <pc:docMk/>
            <pc:sldMk cId="3255380806" sldId="475"/>
            <ac:picMk id="6" creationId="{DF6E11A8-B7FC-8FDC-EE96-F60F633260F1}"/>
          </ac:picMkLst>
        </pc:picChg>
        <pc:picChg chg="add mod modCrop">
          <ac:chgData name="Stijn Weijermars" userId="2933e1d2-70ff-47b3-ad61-d61e32fda646" providerId="ADAL" clId="{BA5347C1-BE67-41B9-A1EF-E897047F2CB7}" dt="2023-06-13T06:50:50.317" v="27" actId="14100"/>
          <ac:picMkLst>
            <pc:docMk/>
            <pc:sldMk cId="3255380806" sldId="475"/>
            <ac:picMk id="8" creationId="{A389071E-76A2-8555-3D74-F1839E9235AF}"/>
          </ac:picMkLst>
        </pc:picChg>
      </pc:sldChg>
      <pc:sldChg chg="addSp delSp modSp new mod">
        <pc:chgData name="Stijn Weijermars" userId="2933e1d2-70ff-47b3-ad61-d61e32fda646" providerId="ADAL" clId="{BA5347C1-BE67-41B9-A1EF-E897047F2CB7}" dt="2023-06-13T06:49:33.959" v="19" actId="1076"/>
        <pc:sldMkLst>
          <pc:docMk/>
          <pc:sldMk cId="1384136688" sldId="502"/>
        </pc:sldMkLst>
        <pc:spChg chg="del">
          <ac:chgData name="Stijn Weijermars" userId="2933e1d2-70ff-47b3-ad61-d61e32fda646" providerId="ADAL" clId="{BA5347C1-BE67-41B9-A1EF-E897047F2CB7}" dt="2023-06-13T06:49:07.379" v="15" actId="478"/>
          <ac:spMkLst>
            <pc:docMk/>
            <pc:sldMk cId="1384136688" sldId="502"/>
            <ac:spMk id="2" creationId="{76255683-F51C-B7AE-265B-CAABFE148E70}"/>
          </ac:spMkLst>
        </pc:spChg>
        <pc:spChg chg="del">
          <ac:chgData name="Stijn Weijermars" userId="2933e1d2-70ff-47b3-ad61-d61e32fda646" providerId="ADAL" clId="{BA5347C1-BE67-41B9-A1EF-E897047F2CB7}" dt="2023-06-13T06:48:48.022" v="10" actId="22"/>
          <ac:spMkLst>
            <pc:docMk/>
            <pc:sldMk cId="1384136688" sldId="502"/>
            <ac:spMk id="3" creationId="{31D84CB9-EAD3-9036-B741-176FFDFEEA48}"/>
          </ac:spMkLst>
        </pc:spChg>
        <pc:spChg chg="del">
          <ac:chgData name="Stijn Weijermars" userId="2933e1d2-70ff-47b3-ad61-d61e32fda646" providerId="ADAL" clId="{BA5347C1-BE67-41B9-A1EF-E897047F2CB7}" dt="2023-06-13T06:49:09.121" v="16" actId="478"/>
          <ac:spMkLst>
            <pc:docMk/>
            <pc:sldMk cId="1384136688" sldId="502"/>
            <ac:spMk id="4" creationId="{E1C87B92-00EE-032E-2B3C-AB2C8CE598F1}"/>
          </ac:spMkLst>
        </pc:spChg>
        <pc:picChg chg="add mod ord modCrop">
          <ac:chgData name="Stijn Weijermars" userId="2933e1d2-70ff-47b3-ad61-d61e32fda646" providerId="ADAL" clId="{BA5347C1-BE67-41B9-A1EF-E897047F2CB7}" dt="2023-06-13T06:49:33.959" v="19" actId="1076"/>
          <ac:picMkLst>
            <pc:docMk/>
            <pc:sldMk cId="1384136688" sldId="502"/>
            <ac:picMk id="6" creationId="{659431EE-EC6D-EC2D-B18E-188F34BAEF5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38A91-6115-4DF3-8EBC-74B9BD11DE6D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FC048-6C5F-406A-88B4-6160A10CED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84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2695F-5B3A-47BA-B12C-FC5CB915C96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03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2695F-5B3A-47BA-B12C-FC5CB915C964}" type="slidenum">
              <a:rPr lang="nl-NL" smtClean="0"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110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5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1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66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0E414-6019-496D-9C03-7346D73D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F72AC6-87D3-4024-A89A-935B6DF66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C3221C-ECBD-4A7E-8BC3-F415344A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15A5-A422-4B3D-A4BB-81B6160C1D2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31E5D1-2422-4204-8B37-5CFF9E12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E7F4F0-5D53-4514-B332-8E983332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CB22-C4C0-4FA3-91A8-CAF3E94378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22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40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52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8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jksoverheid.nl/actueel/nieuws/2019/06/28/klimaatakkoord-maakt-halvering-co2-uitstoot-haalbaar-en-betaalbaa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hyperlink" Target="https://www.regionale-energiestrategie.nl/default.aspx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regionale-energiestrategie.nl/kaart+doorklik/default.aspx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Wtj1Ag-COsI&amp;t=55s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kjM1vxaxsls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nas-adaptatietool.nl/" TargetMode="External"/><Relationship Id="rId3" Type="http://schemas.openxmlformats.org/officeDocument/2006/relationships/hyperlink" Target="https://www.regionale-energiestrategie.nl/default.aspx" TargetMode="External"/><Relationship Id="rId7" Type="http://schemas.openxmlformats.org/officeDocument/2006/relationships/hyperlink" Target="https://ruimtelijkeadaptatie.nl/overheden/na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klimaatakkoord.nl/documenten/publicaties/2019/06/28/klimaatakkoord" TargetMode="External"/><Relationship Id="rId5" Type="http://schemas.openxmlformats.org/officeDocument/2006/relationships/hyperlink" Target="https://www.regionale-energiestrategie.nl/documenten/d+-+factsheets/handlerdownloadfiles.ashx?idnv=1378178" TargetMode="External"/><Relationship Id="rId10" Type="http://schemas.openxmlformats.org/officeDocument/2006/relationships/hyperlink" Target="https://www.youtube.com/watch?v=kjM1vxaxsls" TargetMode="External"/><Relationship Id="rId4" Type="http://schemas.openxmlformats.org/officeDocument/2006/relationships/hyperlink" Target="https://themasites.pbl.nl/energietransitie/" TargetMode="External"/><Relationship Id="rId9" Type="http://schemas.openxmlformats.org/officeDocument/2006/relationships/hyperlink" Target="https://www.brabantsemilieufederatie.nl/project/res-beoordelin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as-adaptatietool.nl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00660" y="809447"/>
            <a:ext cx="1424066" cy="5838029"/>
          </a:xfrm>
        </p:spPr>
        <p:txBody>
          <a:bodyPr vert="vert270">
            <a:normAutofit/>
          </a:bodyPr>
          <a:lstStyle/>
          <a:p>
            <a:r>
              <a:rPr lang="nl-NL" sz="4800" dirty="0"/>
              <a:t>Water en energie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3848" y="1543050"/>
            <a:ext cx="8534400" cy="4722530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chemeClr val="tx1"/>
                </a:solidFill>
              </a:rPr>
              <a:t>Inrichting van een gebied</a:t>
            </a:r>
          </a:p>
          <a:p>
            <a:r>
              <a:rPr lang="nl-NL" sz="2800" dirty="0"/>
              <a:t>RES</a:t>
            </a:r>
            <a:endParaRPr lang="nl-NL" sz="2800" dirty="0">
              <a:solidFill>
                <a:schemeClr val="tx1"/>
              </a:solidFill>
            </a:endParaRPr>
          </a:p>
          <a:p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3936650" y="5865090"/>
            <a:ext cx="3668333" cy="1289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chemeClr val="tx1"/>
                </a:solidFill>
              </a:rPr>
              <a:t>13-06-2022</a:t>
            </a:r>
          </a:p>
          <a:p>
            <a:r>
              <a:rPr lang="nl-NL" sz="2400" dirty="0">
                <a:solidFill>
                  <a:schemeClr val="tx1"/>
                </a:solidFill>
              </a:rPr>
              <a:t>Jaar 1 Periode 4, Les 6</a:t>
            </a:r>
          </a:p>
        </p:txBody>
      </p:sp>
      <p:pic>
        <p:nvPicPr>
          <p:cNvPr id="1026" name="Picture 2" descr="Koningswei - Gemeente Tilburg">
            <a:extLst>
              <a:ext uri="{FF2B5EF4-FFF2-40B4-BE49-F238E27FC236}">
                <a16:creationId xmlns:a16="http://schemas.microsoft.com/office/drawing/2014/main" id="{FA46190D-E2C2-7E68-67B5-4E54FACCB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42" y="2105526"/>
            <a:ext cx="6428874" cy="385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17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C83AC-0EB8-4896-A3AB-8C60FE8FA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NAS 			RES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DC0C09-5CD2-487A-BEFC-E6374D0193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3B1EC8CE-7EF3-49A4-A97F-5A8D5CEFC8E5}"/>
              </a:ext>
            </a:extLst>
          </p:cNvPr>
          <p:cNvSpPr/>
          <p:nvPr/>
        </p:nvSpPr>
        <p:spPr>
          <a:xfrm>
            <a:off x="5223163" y="2567568"/>
            <a:ext cx="1745673" cy="595745"/>
          </a:xfrm>
          <a:prstGeom prst="rightArrow">
            <a:avLst>
              <a:gd name="adj1" fmla="val 31395"/>
              <a:gd name="adj2" fmla="val 50000"/>
            </a:avLst>
          </a:prstGeom>
          <a:solidFill>
            <a:srgbClr val="D9D9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6935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7C6FF9B-63BD-46C1-AAFA-F66E0FE09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Regionale Energie Strategie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2E1DD11-B11D-4B35-8A6F-E576CD813B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7299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jdelijke aanduiding voor inhoud 12" descr="Afbeelding met teken&#10;&#10;Automatisch gegenereerde beschrijving">
            <a:extLst>
              <a:ext uri="{FF2B5EF4-FFF2-40B4-BE49-F238E27FC236}">
                <a16:creationId xmlns:a16="http://schemas.microsoft.com/office/drawing/2014/main" id="{FC686464-27EF-4512-9889-8C44BC087A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175426"/>
            <a:ext cx="5384800" cy="2288015"/>
          </a:xfrm>
        </p:spPr>
      </p:pic>
      <p:sp>
        <p:nvSpPr>
          <p:cNvPr id="14" name="Tijdelijke aanduiding voor inhoud 13">
            <a:extLst>
              <a:ext uri="{FF2B5EF4-FFF2-40B4-BE49-F238E27FC236}">
                <a16:creationId xmlns:a16="http://schemas.microsoft.com/office/drawing/2014/main" id="{CD32BA77-42AD-45DD-BBB4-A6FF3572B3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In 2019 publiceerde het kabinet het </a:t>
            </a:r>
            <a:r>
              <a:rPr lang="nl-NL" u="sng" dirty="0">
                <a:hlinkClick r:id="rId3"/>
              </a:rPr>
              <a:t>Klimaatakkoord</a:t>
            </a:r>
            <a:endParaRPr lang="nl-NL" u="sng" dirty="0"/>
          </a:p>
          <a:p>
            <a:pPr lvl="1"/>
            <a:r>
              <a:rPr lang="nl-NL" dirty="0"/>
              <a:t>30 energieregio’s in Nederland</a:t>
            </a:r>
          </a:p>
        </p:txBody>
      </p:sp>
      <p:pic>
        <p:nvPicPr>
          <p:cNvPr id="15" name="Afbeelding 14">
            <a:hlinkClick r:id="rId4"/>
            <a:extLst>
              <a:ext uri="{FF2B5EF4-FFF2-40B4-BE49-F238E27FC236}">
                <a16:creationId xmlns:a16="http://schemas.microsoft.com/office/drawing/2014/main" id="{2DB32A7C-C236-4568-93A3-98334ACEB7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800" b="31800"/>
          <a:stretch/>
        </p:blipFill>
        <p:spPr>
          <a:xfrm>
            <a:off x="-1" y="4293096"/>
            <a:ext cx="12527177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34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A09DF68-62C4-4802-A2F5-907BCBCB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Regionale Energie Strategie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2662DB9-7520-429C-9FCB-334E8FF12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err="1"/>
              <a:t>Één</a:t>
            </a:r>
            <a:r>
              <a:rPr lang="nl-NL" dirty="0"/>
              <a:t> van de afspraken is dat 30 energieregio’s in Nederland onderzoeken:</a:t>
            </a:r>
          </a:p>
          <a:p>
            <a:r>
              <a:rPr lang="nl-NL" dirty="0"/>
              <a:t>Waar en hoe het best duurzame elektriciteit op land (wind en zon) opgewekt kan worden. </a:t>
            </a:r>
          </a:p>
          <a:p>
            <a:r>
              <a:rPr lang="nl-NL" dirty="0"/>
              <a:t>Welke warmtebronnen te gebruiken zijn zodat wijken en gebouwen van het aardgas af kunnen. </a:t>
            </a:r>
          </a:p>
          <a:p>
            <a:r>
              <a:rPr lang="nl-NL" dirty="0"/>
              <a:t>Waar is ruimte en hoeveel? Zijn de plekken maatschappelijk gezien acceptabel en financieel haalbaar? </a:t>
            </a:r>
          </a:p>
          <a:p>
            <a:pPr marL="0" indent="0">
              <a:buNone/>
            </a:pPr>
            <a:r>
              <a:rPr lang="nl-NL" dirty="0"/>
              <a:t>In een Regionale Energiestrategie (RES) beschrijft elke energieregio zijn eigen keuzes. </a:t>
            </a:r>
          </a:p>
        </p:txBody>
      </p:sp>
    </p:spTree>
    <p:extLst>
      <p:ext uri="{BB962C8B-B14F-4D97-AF65-F5344CB8AC3E}">
        <p14:creationId xmlns:p14="http://schemas.microsoft.com/office/powerpoint/2010/main" val="2342401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0FBBD-8134-4F6F-BD83-3FEF01A9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anchor="ctr">
            <a:normAutofit/>
          </a:bodyPr>
          <a:lstStyle/>
          <a:p>
            <a:pPr algn="l"/>
            <a:r>
              <a:rPr lang="nl-NL" dirty="0"/>
              <a:t>Hoe zijn de RES-regio’s ingedeeld?</a:t>
            </a:r>
          </a:p>
        </p:txBody>
      </p:sp>
      <p:pic>
        <p:nvPicPr>
          <p:cNvPr id="5" name="Tijdelijke aanduiding voor inhoud 4" descr="Afbeelding met tekst&#10;&#10;Automatisch gegenereerde beschrijving">
            <a:hlinkClick r:id="rId2"/>
            <a:extLst>
              <a:ext uri="{FF2B5EF4-FFF2-40B4-BE49-F238E27FC236}">
                <a16:creationId xmlns:a16="http://schemas.microsoft.com/office/drawing/2014/main" id="{8339EE9A-A588-4DEA-A66E-D333DBFC63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48" y="1600201"/>
            <a:ext cx="4028105" cy="4525963"/>
          </a:xfr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C552738-BE31-4086-87AA-B0996A364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r>
              <a:rPr lang="nl-NL"/>
              <a:t>30 regio’s</a:t>
            </a:r>
          </a:p>
          <a:p>
            <a:pPr marL="0" indent="0">
              <a:buNone/>
            </a:pPr>
            <a:r>
              <a:rPr lang="nl-NL"/>
              <a:t>Klik op koppeling en check jou regio</a:t>
            </a:r>
          </a:p>
        </p:txBody>
      </p:sp>
    </p:spTree>
    <p:extLst>
      <p:ext uri="{BB962C8B-B14F-4D97-AF65-F5344CB8AC3E}">
        <p14:creationId xmlns:p14="http://schemas.microsoft.com/office/powerpoint/2010/main" val="115938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7C6FF9B-63BD-46C1-AAFA-F66E0FE09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Wijze van Inpassing</a:t>
            </a:r>
          </a:p>
        </p:txBody>
      </p:sp>
    </p:spTree>
    <p:extLst>
      <p:ext uri="{BB962C8B-B14F-4D97-AF65-F5344CB8AC3E}">
        <p14:creationId xmlns:p14="http://schemas.microsoft.com/office/powerpoint/2010/main" val="3485616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5FF22-1F30-4687-9177-FDF6195F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anchor="ctr">
            <a:normAutofit/>
          </a:bodyPr>
          <a:lstStyle/>
          <a:p>
            <a:pPr algn="l"/>
            <a:r>
              <a:rPr lang="nl-NL" dirty="0"/>
              <a:t>Ruimtelijke principes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E5CB8AD-2053-4845-8286-08F4DDB3B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541" y="1382373"/>
            <a:ext cx="3093120" cy="4525963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6D8E6C-AE05-4F53-B6B2-1C36156BB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sz="2133" dirty="0"/>
              <a:t>In het Ontwerp-Klimaatakkoord en de RES-handleiding staan de volgende vier ruimtelijke principes genoemd:</a:t>
            </a:r>
          </a:p>
          <a:p>
            <a:pPr>
              <a:lnSpc>
                <a:spcPct val="90000"/>
              </a:lnSpc>
            </a:pPr>
            <a:r>
              <a:rPr lang="nl-NL" sz="2133" dirty="0"/>
              <a:t>Zuinig en meervoudig ruimtegebruik;</a:t>
            </a:r>
          </a:p>
          <a:p>
            <a:pPr>
              <a:lnSpc>
                <a:spcPct val="90000"/>
              </a:lnSpc>
            </a:pPr>
            <a:r>
              <a:rPr lang="nl-NL" sz="2133" dirty="0"/>
              <a:t>Vraag en aanbod zo veel mogelijk dicht bij elkaar;</a:t>
            </a:r>
          </a:p>
          <a:p>
            <a:pPr>
              <a:lnSpc>
                <a:spcPct val="90000"/>
              </a:lnSpc>
            </a:pPr>
            <a:r>
              <a:rPr lang="nl-NL" sz="2133" dirty="0"/>
              <a:t>Combineren van opgaven en investeringen;</a:t>
            </a:r>
          </a:p>
          <a:p>
            <a:pPr>
              <a:lnSpc>
                <a:spcPct val="90000"/>
              </a:lnSpc>
            </a:pPr>
            <a:r>
              <a:rPr lang="nl-NL" sz="2133" dirty="0"/>
              <a:t>Aansluiten bij </a:t>
            </a:r>
            <a:r>
              <a:rPr lang="nl-NL" sz="2133" dirty="0" err="1"/>
              <a:t>gebiedsspecifieke</a:t>
            </a:r>
            <a:r>
              <a:rPr lang="nl-NL" sz="2133" dirty="0"/>
              <a:t> kenmerken.</a:t>
            </a:r>
          </a:p>
        </p:txBody>
      </p:sp>
    </p:spTree>
    <p:extLst>
      <p:ext uri="{BB962C8B-B14F-4D97-AF65-F5344CB8AC3E}">
        <p14:creationId xmlns:p14="http://schemas.microsoft.com/office/powerpoint/2010/main" val="2464884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8FCA1-4D48-41DA-AE33-3A41DD988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Ruimtelijke Principes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A649AEE2-8CA2-44CE-BB79-4190111ECF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48128" y="1651373"/>
            <a:ext cx="3462019" cy="493146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1C735C3-2685-4AE0-A136-1C51A5B5E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923" y="1651372"/>
            <a:ext cx="3575775" cy="493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93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801F2-B127-4CC4-9A54-81E459F7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E358486-0DA6-43AC-877F-49F7E27F75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51585" y="1600202"/>
            <a:ext cx="3119735" cy="4525433"/>
          </a:xfrm>
          <a:prstGeom prst="rect">
            <a:avLst/>
          </a:prstGeom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0C61096D-623A-4D4C-9224-6CC05469E8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01512" y="1600201"/>
            <a:ext cx="3176977" cy="45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29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BFFF2-BECC-4EAF-A77E-C59445CA8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7044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nl-NL" sz="3200" dirty="0"/>
              <a:t>Provincie Noord-Brabant ligt verdeeld over 4 RES regio’s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32918B-9CE3-4267-85B5-0874C47D34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D9FCBAD-209F-4726-98C9-CF47E76656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3B9D58B-BFEA-4344-B462-6692ED2BE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7910"/>
            <a:ext cx="12192000" cy="359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75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en planning van deze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2479964"/>
            <a:ext cx="8846773" cy="3646200"/>
          </a:xfrm>
        </p:spPr>
        <p:txBody>
          <a:bodyPr>
            <a:normAutofit/>
          </a:bodyPr>
          <a:lstStyle/>
          <a:p>
            <a:r>
              <a:rPr lang="nl-NL" dirty="0"/>
              <a:t>Nationale Klimaatadaptatie Strategie</a:t>
            </a:r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dirty="0">
                <a:ea typeface="Calibri" panose="020F0502020204030204" pitchFamily="34" charset="0"/>
                <a:cs typeface="Times New Roman" panose="02020603050405020304" pitchFamily="18" charset="0"/>
              </a:rPr>
              <a:t>Regionale Energie Strategie</a:t>
            </a:r>
          </a:p>
          <a:p>
            <a:pPr marL="0" indent="0">
              <a:buNone/>
            </a:pPr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70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C32D69-C8A4-4E0C-BD1E-530FD497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946" y="274639"/>
            <a:ext cx="9513453" cy="1143000"/>
          </a:xfrm>
        </p:spPr>
        <p:txBody>
          <a:bodyPr>
            <a:normAutofit/>
          </a:bodyPr>
          <a:lstStyle/>
          <a:p>
            <a:pPr algn="l"/>
            <a:r>
              <a:rPr lang="nl-NL" sz="4000" dirty="0"/>
              <a:t>Regio Hart van Brabant </a:t>
            </a:r>
          </a:p>
        </p:txBody>
      </p:sp>
      <p:pic>
        <p:nvPicPr>
          <p:cNvPr id="6" name="Tijdelijke aanduiding voor inhoud 5">
            <a:hlinkClick r:id="rId2"/>
            <a:extLst>
              <a:ext uri="{FF2B5EF4-FFF2-40B4-BE49-F238E27FC236}">
                <a16:creationId xmlns:a16="http://schemas.microsoft.com/office/drawing/2014/main" id="{EC3DF3FA-245E-4775-9722-E9C30918AE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68946" y="2411688"/>
            <a:ext cx="8654472" cy="2914171"/>
          </a:xfrm>
        </p:spPr>
      </p:pic>
    </p:spTree>
    <p:extLst>
      <p:ext uri="{BB962C8B-B14F-4D97-AF65-F5344CB8AC3E}">
        <p14:creationId xmlns:p14="http://schemas.microsoft.com/office/powerpoint/2010/main" val="1111483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C07852-46CB-4B34-98CA-38FB8B93A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9ADFA9-1CFC-4285-AC73-DC2FF6A492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054AC94-42F9-4413-B4B7-BB6ABC3726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4A46D4F-3649-4E10-820A-294E93B85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945" y="-161620"/>
            <a:ext cx="7548162" cy="718123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F9322FA-A16E-4FA4-A310-20ACEAC53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5156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30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F2DFFB70-1EC5-4568-803C-FD6B6B4D24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5367" y="731835"/>
            <a:ext cx="11090015" cy="6786087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826D23E-10CD-438D-9002-77DAE763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708" y="274639"/>
            <a:ext cx="9268691" cy="750597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Zonneladder</a:t>
            </a:r>
          </a:p>
        </p:txBody>
      </p:sp>
    </p:spTree>
    <p:extLst>
      <p:ext uri="{BB962C8B-B14F-4D97-AF65-F5344CB8AC3E}">
        <p14:creationId xmlns:p14="http://schemas.microsoft.com/office/powerpoint/2010/main" val="2702755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8E29342-4411-420B-8E87-7340E71734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38946" y="-215491"/>
            <a:ext cx="8853054" cy="728898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0D5FD5-D4DC-4254-B93A-EDDB1D9A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18" y="828821"/>
            <a:ext cx="10972800" cy="1143000"/>
          </a:xfrm>
        </p:spPr>
        <p:txBody>
          <a:bodyPr/>
          <a:lstStyle/>
          <a:p>
            <a:pPr algn="l"/>
            <a:r>
              <a:rPr lang="nl-NL" dirty="0"/>
              <a:t>Windladder</a:t>
            </a:r>
          </a:p>
        </p:txBody>
      </p:sp>
    </p:spTree>
    <p:extLst>
      <p:ext uri="{BB962C8B-B14F-4D97-AF65-F5344CB8AC3E}">
        <p14:creationId xmlns:p14="http://schemas.microsoft.com/office/powerpoint/2010/main" val="1333163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3C0BA-C520-44D5-A7B2-4438B3C64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voor volgende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DDCC8F-7E3E-499B-95E5-4FEA8D06D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8" y="1571348"/>
            <a:ext cx="7463450" cy="4554816"/>
          </a:xfrm>
        </p:spPr>
        <p:txBody>
          <a:bodyPr/>
          <a:lstStyle/>
          <a:p>
            <a:r>
              <a:rPr lang="nl-NL" dirty="0"/>
              <a:t>Bekijk korte documentaire ‘Op weg naar een natuur inclusieve </a:t>
            </a:r>
            <a:r>
              <a:rPr lang="nl-NL" dirty="0" err="1"/>
              <a:t>energietransitite</a:t>
            </a:r>
            <a:r>
              <a:rPr lang="nl-NL" dirty="0"/>
              <a:t>’</a:t>
            </a:r>
          </a:p>
          <a:p>
            <a:r>
              <a:rPr lang="nl-NL" dirty="0"/>
              <a:t>Bestudeer de begrippenlijst Water &amp; Energie</a:t>
            </a:r>
          </a:p>
        </p:txBody>
      </p:sp>
      <p:pic>
        <p:nvPicPr>
          <p:cNvPr id="5" name="Afbeelding 4">
            <a:hlinkClick r:id="rId2"/>
            <a:extLst>
              <a:ext uri="{FF2B5EF4-FFF2-40B4-BE49-F238E27FC236}">
                <a16:creationId xmlns:a16="http://schemas.microsoft.com/office/drawing/2014/main" id="{B54EDAB8-B4E7-4A38-A199-A334D0D09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149" y="3602182"/>
            <a:ext cx="5347985" cy="302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19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5AC9D0-9633-4586-96AB-F4A5B332F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Bronnen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E33675-1D47-4FF4-B49E-58EC25218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081" y="1634836"/>
            <a:ext cx="10273141" cy="4477474"/>
          </a:xfrm>
        </p:spPr>
        <p:txBody>
          <a:bodyPr>
            <a:normAutofit/>
          </a:bodyPr>
          <a:lstStyle/>
          <a:p>
            <a:r>
              <a:rPr lang="nl-NL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https://www.regionale-energiestrategie.nl/default.aspx</a:t>
            </a:r>
            <a:endParaRPr lang="nl-NL" sz="20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https://www.regionale-energiestrategie.nl/documenten/d+-+factsheets/handlerdownloadfiles.ashx?idnv=1378178</a:t>
            </a:r>
            <a:r>
              <a:rPr lang="nl-NL" sz="2000" dirty="0"/>
              <a:t> </a:t>
            </a:r>
            <a:endParaRPr lang="nl-NL" sz="20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https://www.klimaatakkoord.nl/documenten/publicaties/2019/06/28/klimaatakkoord</a:t>
            </a:r>
            <a:r>
              <a:rPr lang="nl-NL" sz="2000" dirty="0"/>
              <a:t> </a:t>
            </a:r>
            <a:endParaRPr lang="nl-NL" sz="2000" dirty="0">
              <a:solidFill>
                <a:srgbClr val="80008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https://themasites.pbl.nl/energietransitie/</a:t>
            </a:r>
            <a:r>
              <a:rPr lang="nl-NL" sz="2000" dirty="0"/>
              <a:t> </a:t>
            </a:r>
          </a:p>
          <a:p>
            <a:r>
              <a:rPr lang="nl-NL" sz="2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https://ruimtelijkeadaptatie.nl/overheden/nas/</a:t>
            </a:r>
            <a:endParaRPr lang="nl-NL" sz="2000" dirty="0"/>
          </a:p>
          <a:p>
            <a:r>
              <a:rPr lang="nl-NL" sz="20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https://nas-adaptatietool.nl/</a:t>
            </a:r>
            <a:endParaRPr lang="nl-NL" sz="2000" dirty="0"/>
          </a:p>
          <a:p>
            <a:r>
              <a:rPr lang="nl-NL" sz="20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https://www.brabantsemilieufederatie.nl/project/res-beoordeling/</a:t>
            </a:r>
            <a:endParaRPr lang="nl-NL" sz="2000" dirty="0"/>
          </a:p>
          <a:p>
            <a:r>
              <a:rPr lang="nl-NL" sz="20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https://www.youtube.com/watch?v=kjM1vxaxsls</a:t>
            </a:r>
            <a:r>
              <a:rPr lang="nl-NL" sz="2000" dirty="0"/>
              <a:t>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823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59789-60A5-40DA-97FD-CE7F9E50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Deltaplan Ruimtelijke Adaptatie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CEEF13-B3F9-4D97-8F69-B327F6A16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Gezamenlijk plan van gemeenten, waterschappen, provincies en het Rijk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RO Sans"/>
              </a:rPr>
              <a:t>Alle projecten en maatregelen die ervoor gaan zorgen dat Nederland in 2050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RO Sans"/>
              </a:rPr>
              <a:t>waterrobuust</a:t>
            </a:r>
            <a:r>
              <a:rPr lang="nl-NL" b="0" i="0" dirty="0">
                <a:solidFill>
                  <a:srgbClr val="000000"/>
                </a:solidFill>
                <a:effectLst/>
                <a:latin typeface="RO Sans"/>
              </a:rPr>
              <a:t> en klimaatbestendig is ingericht.</a:t>
            </a:r>
          </a:p>
          <a:p>
            <a:r>
              <a:rPr lang="nl-NL" dirty="0"/>
              <a:t>Het plan versnelt en intensiveert de aanpak van:</a:t>
            </a:r>
          </a:p>
          <a:p>
            <a:pPr lvl="1"/>
            <a:r>
              <a:rPr lang="nl-NL" dirty="0"/>
              <a:t>wateroverlast</a:t>
            </a:r>
          </a:p>
          <a:p>
            <a:pPr lvl="1"/>
            <a:r>
              <a:rPr lang="nl-NL" dirty="0"/>
              <a:t>gevolgen van overstromingen</a:t>
            </a:r>
          </a:p>
          <a:p>
            <a:pPr lvl="1"/>
            <a:r>
              <a:rPr lang="nl-NL" dirty="0"/>
              <a:t>hittestress</a:t>
            </a:r>
          </a:p>
          <a:p>
            <a:pPr lvl="1"/>
            <a:r>
              <a:rPr lang="nl-NL" dirty="0"/>
              <a:t>droogte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A4B8645-42EC-6DF1-F923-29A67DA5E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558" y="4047815"/>
            <a:ext cx="4359442" cy="272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59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F051A-83CE-4BDC-88BA-AB036E105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Nationale Klimaatadaptatiestrategie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75848D-7236-4A2B-ADF0-E07D8878B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6834909" cy="4525963"/>
          </a:xfrm>
        </p:spPr>
        <p:txBody>
          <a:bodyPr/>
          <a:lstStyle/>
          <a:p>
            <a:r>
              <a:rPr lang="nl-NL" dirty="0"/>
              <a:t>De Nationale Klimaatadaptatiestrategie benoemt de effecten van klimaatverandering voor Nederland die grote gevolgen hebben voor de samenleving en daarom extra aandacht nodig hebben.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389071E-76A2-8555-3D74-F1839E923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45" t="11319" r="37188" b="28783"/>
          <a:stretch/>
        </p:blipFill>
        <p:spPr>
          <a:xfrm>
            <a:off x="7940841" y="2086508"/>
            <a:ext cx="2586791" cy="3713298"/>
          </a:xfrm>
          <a:prstGeom prst="rect">
            <a:avLst/>
          </a:prstGeom>
        </p:spPr>
      </p:pic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041CC12C-3C23-4A4C-AC3A-5F33312C9C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538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FAB5E-7ED0-495F-A423-627298AD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Mitigatie &amp; Adaptatie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ED1410-24BB-4988-8A52-2AB77154A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449100"/>
            <a:ext cx="5384800" cy="231601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Klimaatmitigatie</a:t>
            </a:r>
          </a:p>
          <a:p>
            <a:r>
              <a:rPr lang="nl-NL" dirty="0"/>
              <a:t>Het beperken en zo mogelijk terugdringen van de opwarming van de aarde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5BC196-6087-45B2-B65C-D3CC8DEAE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2" y="1379828"/>
            <a:ext cx="5384800" cy="24545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Klimaatadaptatie</a:t>
            </a:r>
          </a:p>
          <a:p>
            <a:r>
              <a:rPr lang="nl-NL" dirty="0"/>
              <a:t>Het aanpassen van de omgeving aan de gevolgen van de klimaatverandering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8588E1D-2C28-4F99-B803-AD22760C5A1C}"/>
              </a:ext>
            </a:extLst>
          </p:cNvPr>
          <p:cNvSpPr txBox="1">
            <a:spLocks/>
          </p:cNvSpPr>
          <p:nvPr/>
        </p:nvSpPr>
        <p:spPr>
          <a:xfrm>
            <a:off x="2258292" y="3834391"/>
            <a:ext cx="5158508" cy="23160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/>
              <a:t>Beide nodig!</a:t>
            </a:r>
          </a:p>
          <a:p>
            <a:r>
              <a:rPr lang="nl-NL" dirty="0"/>
              <a:t>Voorkomen van opwarming en nemen van maatregelen beide nodig, hoe minder van het een, des te meer is er nodig van het ander….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6421858-302A-4A15-89BA-FE194473B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76" t="18317" r="20758" b="16229"/>
          <a:stretch/>
        </p:blipFill>
        <p:spPr>
          <a:xfrm>
            <a:off x="7782225" y="3181926"/>
            <a:ext cx="4409775" cy="367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2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59431EE-EC6D-EC2D-B18E-188F34BAEF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9734" t="41193" r="30549" b="20050"/>
          <a:stretch/>
        </p:blipFill>
        <p:spPr>
          <a:xfrm>
            <a:off x="1840832" y="987640"/>
            <a:ext cx="8163426" cy="4456649"/>
          </a:xfrm>
        </p:spPr>
      </p:pic>
    </p:spTree>
    <p:extLst>
      <p:ext uri="{BB962C8B-B14F-4D97-AF65-F5344CB8AC3E}">
        <p14:creationId xmlns:p14="http://schemas.microsoft.com/office/powerpoint/2010/main" val="1384136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0C315-BFEB-4F63-BD0E-DC12825C7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789051" cy="1143000"/>
          </a:xfrm>
        </p:spPr>
        <p:txBody>
          <a:bodyPr/>
          <a:lstStyle/>
          <a:p>
            <a:pPr algn="l"/>
            <a:r>
              <a:rPr lang="nl-NL" dirty="0"/>
              <a:t>Klimaattrends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F8AC45-877B-4C45-A730-F10A73EFBF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Trends:</a:t>
            </a:r>
          </a:p>
          <a:p>
            <a:r>
              <a:rPr lang="nl-NL" dirty="0"/>
              <a:t>Het wordt warmer;</a:t>
            </a:r>
          </a:p>
          <a:p>
            <a:r>
              <a:rPr lang="nl-NL" dirty="0"/>
              <a:t>Het wordt natter;</a:t>
            </a:r>
          </a:p>
          <a:p>
            <a:r>
              <a:rPr lang="nl-NL" dirty="0"/>
              <a:t>Het wordt droger;</a:t>
            </a:r>
          </a:p>
          <a:p>
            <a:r>
              <a:rPr lang="nl-NL" dirty="0"/>
              <a:t>De zeespiegel stijgt;</a:t>
            </a:r>
          </a:p>
          <a:p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C395F7A-6117-4A83-BB41-CF2B522301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1349" y="1600200"/>
            <a:ext cx="501730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4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E8A22-B559-48EB-A650-13AFF51E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AF7BFE6F-6972-45DD-B51B-5524D4E557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" t="3290" r="2275" b="3921"/>
          <a:stretch/>
        </p:blipFill>
        <p:spPr>
          <a:xfrm>
            <a:off x="930468" y="-191387"/>
            <a:ext cx="10534264" cy="7400261"/>
          </a:xfr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20EE8DCD-3792-44B5-8F95-177FD66D151A}"/>
              </a:ext>
            </a:extLst>
          </p:cNvPr>
          <p:cNvSpPr/>
          <p:nvPr/>
        </p:nvSpPr>
        <p:spPr>
          <a:xfrm>
            <a:off x="-361506" y="-191387"/>
            <a:ext cx="1313240" cy="7400261"/>
          </a:xfrm>
          <a:prstGeom prst="rect">
            <a:avLst/>
          </a:prstGeom>
          <a:solidFill>
            <a:srgbClr val="EB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E8A5DA5-EAE2-4750-B17A-AAA9A5520CF6}"/>
              </a:ext>
            </a:extLst>
          </p:cNvPr>
          <p:cNvSpPr/>
          <p:nvPr/>
        </p:nvSpPr>
        <p:spPr>
          <a:xfrm>
            <a:off x="11443466" y="-297712"/>
            <a:ext cx="1313240" cy="7400261"/>
          </a:xfrm>
          <a:prstGeom prst="rect">
            <a:avLst/>
          </a:prstGeom>
          <a:solidFill>
            <a:srgbClr val="C3E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965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Afbeelding met voedsel&#10;&#10;Automatisch gegenereerde beschrijving">
            <a:extLst>
              <a:ext uri="{FF2B5EF4-FFF2-40B4-BE49-F238E27FC236}">
                <a16:creationId xmlns:a16="http://schemas.microsoft.com/office/drawing/2014/main" id="{F88287CB-AD43-4297-9E9F-5C31C9FE4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465" y="989661"/>
            <a:ext cx="6465903" cy="5803148"/>
          </a:xfr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1AB78E-519A-49E9-8ABC-5C69226C4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 anchor="ctr">
            <a:normAutofit fontScale="90000"/>
          </a:bodyPr>
          <a:lstStyle/>
          <a:p>
            <a:pPr algn="l"/>
            <a:r>
              <a:rPr lang="nl-NL" dirty="0">
                <a:hlinkClick r:id="rId3"/>
              </a:rPr>
              <a:t>https://nas-adaptatietool.nl/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4721669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B2397C-196E-44BE-9D15-1909B3D28B89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</ds:schemaRefs>
</ds:datastoreItem>
</file>

<file path=customXml/itemProps2.xml><?xml version="1.0" encoding="utf-8"?>
<ds:datastoreItem xmlns:ds="http://schemas.openxmlformats.org/officeDocument/2006/customXml" ds:itemID="{822128FB-CB77-4997-84E0-704A850031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EC8820-71F4-4E3D-97EB-F9896E77A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479</Words>
  <Application>Microsoft Office PowerPoint</Application>
  <PresentationFormat>Breedbeeld</PresentationFormat>
  <Paragraphs>73</Paragraphs>
  <Slides>25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RO Sans</vt:lpstr>
      <vt:lpstr>1_Kantoorthema</vt:lpstr>
      <vt:lpstr>Water en energie</vt:lpstr>
      <vt:lpstr>Inhoud en planning van deze les</vt:lpstr>
      <vt:lpstr>Deltaplan Ruimtelijke Adaptatie</vt:lpstr>
      <vt:lpstr>Nationale Klimaatadaptatiestrategie</vt:lpstr>
      <vt:lpstr>Mitigatie &amp; Adaptatie</vt:lpstr>
      <vt:lpstr>PowerPoint-presentatie</vt:lpstr>
      <vt:lpstr>Klimaattrends</vt:lpstr>
      <vt:lpstr>PowerPoint-presentatie</vt:lpstr>
      <vt:lpstr>https://nas-adaptatietool.nl/ </vt:lpstr>
      <vt:lpstr>NAS    RES</vt:lpstr>
      <vt:lpstr>Regionale Energie Strategie</vt:lpstr>
      <vt:lpstr>PowerPoint-presentatie</vt:lpstr>
      <vt:lpstr>Regionale Energie Strategie</vt:lpstr>
      <vt:lpstr>Hoe zijn de RES-regio’s ingedeeld?</vt:lpstr>
      <vt:lpstr>Wijze van Inpassing</vt:lpstr>
      <vt:lpstr>Ruimtelijke principes</vt:lpstr>
      <vt:lpstr>Ruimtelijke Principes</vt:lpstr>
      <vt:lpstr>PowerPoint-presentatie</vt:lpstr>
      <vt:lpstr>Provincie Noord-Brabant ligt verdeeld over 4 RES regio’s</vt:lpstr>
      <vt:lpstr>Regio Hart van Brabant </vt:lpstr>
      <vt:lpstr>PowerPoint-presentatie</vt:lpstr>
      <vt:lpstr>Zonneladder</vt:lpstr>
      <vt:lpstr>Windladder</vt:lpstr>
      <vt:lpstr>Opdracht voor volgende week</vt:lpstr>
      <vt:lpstr>Bronnen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Pascalle Cup</dc:creator>
  <cp:lastModifiedBy>Stijn Weijermars</cp:lastModifiedBy>
  <cp:revision>8</cp:revision>
  <dcterms:created xsi:type="dcterms:W3CDTF">2022-04-18T20:43:08Z</dcterms:created>
  <dcterms:modified xsi:type="dcterms:W3CDTF">2023-06-13T07:20:37Z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